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58" r:id="rId9"/>
    <p:sldId id="264" r:id="rId10"/>
    <p:sldId id="265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3.gstatic.com/images?q=tbn:ANd9GcQHf2z_Vo3vraCRl0QTpwH_jEx33nMaJblyAPWNQ1utf2qTZUDKH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24609"/>
            <a:ext cx="8136904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83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0" indent="0" algn="ctr">
              <a:buNone/>
            </a:pPr>
            <a:r>
              <a:rPr lang="es-CO" sz="4800" b="1" dirty="0" smtClean="0">
                <a:solidFill>
                  <a:srgbClr val="FF0000"/>
                </a:solidFill>
              </a:rPr>
              <a:t>Mat 16:19.</a:t>
            </a:r>
          </a:p>
          <a:p>
            <a:pPr marL="0" indent="0" algn="ctr">
              <a:buNone/>
            </a:pPr>
            <a:r>
              <a:rPr lang="es-CO" sz="4800" b="1" baseline="30000" dirty="0" smtClean="0">
                <a:latin typeface="Forte" pitchFamily="66" charset="0"/>
              </a:rPr>
              <a:t>«</a:t>
            </a:r>
            <a:r>
              <a:rPr lang="es-CO" sz="4800" dirty="0" smtClean="0">
                <a:latin typeface="Forte" pitchFamily="66" charset="0"/>
              </a:rPr>
              <a:t>Y </a:t>
            </a:r>
            <a:r>
              <a:rPr lang="es-CO" sz="4800" dirty="0">
                <a:latin typeface="Forte" pitchFamily="66" charset="0"/>
              </a:rPr>
              <a:t>a ti te daré las llaves del reino de los cielos; y todo lo que atares en la tierra será atado en los cielos; y todo lo que desatares en la tierra será desatado en los </a:t>
            </a:r>
            <a:r>
              <a:rPr lang="es-CO" sz="4800" dirty="0" smtClean="0">
                <a:latin typeface="Forte" pitchFamily="66" charset="0"/>
              </a:rPr>
              <a:t>cielos» </a:t>
            </a:r>
            <a:endParaRPr lang="es-CO" sz="4800" b="1" dirty="0">
              <a:latin typeface="Forte" pitchFamily="66" charset="0"/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5023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>
                <a:latin typeface="Harlow Solid Italic" pitchFamily="82" charset="0"/>
              </a:rPr>
              <a:t>¿Qué representan las llaves del reino?</a:t>
            </a:r>
            <a:endParaRPr lang="es-CO" dirty="0">
              <a:latin typeface="Harlow Solid Italic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338936" cy="175679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/>
              <a:t>Elena </a:t>
            </a:r>
            <a:r>
              <a:rPr lang="es-CO" dirty="0"/>
              <a:t>de White afirma que las llaves del reino son las palabras de Cristo </a:t>
            </a:r>
            <a:r>
              <a:rPr lang="es-CO" dirty="0" smtClean="0">
                <a:solidFill>
                  <a:srgbClr val="FF0000"/>
                </a:solidFill>
              </a:rPr>
              <a:t>(ver DTG </a:t>
            </a:r>
            <a:r>
              <a:rPr lang="es-CO" dirty="0">
                <a:solidFill>
                  <a:srgbClr val="FF0000"/>
                </a:solidFill>
              </a:rPr>
              <a:t>381)</a:t>
            </a:r>
            <a:r>
              <a:rPr lang="es-CO" dirty="0"/>
              <a:t>. </a:t>
            </a:r>
            <a:r>
              <a:rPr lang="es-CO" dirty="0" smtClean="0"/>
              <a:t>  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460375" y="3429000"/>
            <a:ext cx="83208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 </a:t>
            </a:r>
            <a:r>
              <a:rPr lang="es-CO" sz="2400" dirty="0"/>
              <a:t>Es importante señalar que Cristo mismo dice que la “llave” que da acceso al reino es la “</a:t>
            </a:r>
            <a:r>
              <a:rPr lang="es-CO" sz="2400" dirty="0" smtClean="0"/>
              <a:t>llave </a:t>
            </a:r>
            <a:r>
              <a:rPr lang="es-CO" sz="2400" dirty="0"/>
              <a:t>del conocimiento </a:t>
            </a:r>
            <a:r>
              <a:rPr lang="es-CO" sz="2400" dirty="0">
                <a:solidFill>
                  <a:srgbClr val="FF0000"/>
                </a:solidFill>
              </a:rPr>
              <a:t>(</a:t>
            </a:r>
            <a:r>
              <a:rPr lang="es-CO" sz="2400" dirty="0" smtClean="0">
                <a:solidFill>
                  <a:srgbClr val="FF0000"/>
                </a:solidFill>
              </a:rPr>
              <a:t>Luc.11:52</a:t>
            </a:r>
            <a:r>
              <a:rPr lang="es-CO" sz="2400" dirty="0">
                <a:solidFill>
                  <a:srgbClr val="FF0000"/>
                </a:solidFill>
              </a:rPr>
              <a:t>).  </a:t>
            </a:r>
          </a:p>
        </p:txBody>
      </p:sp>
      <p:sp>
        <p:nvSpPr>
          <p:cNvPr id="5" name="AutoShape 2" descr="data:image/jpeg;base64,/9j/4AAQSkZJRgABAQAAAQABAAD/2wCEAAkGBhQSEBQUEBQPFBQUFBQUFRQUFRQUFBQUFBAVFBUUFBQXHCYeFxkjGRUUHy8gIycpLCwsFR4xNTAqNSYrLCkBCQoKDgwOFw8PFTUcHBwpKSksKSkpKSkpKSkpKSkpKSksKSkpLCkpKSkpKSkpKSkpKSksKSkpKSkpNTUpKSksKf/AABEIAOsA1gMBIgACEQEDEQH/xAAbAAABBQEBAAAAAAAAAAAAAAAFAAECAwQGB//EAEAQAAICAgAEAwUGAggEBwAAAAABAgMEEQUSITEGQWETFCJRcQcygZGhsULBI0NSYoKy0fAWU5KTM0Ryc4PS4f/EABkBAQEBAQEBAAAAAAAAAAAAAAACAQMEBf/EACMRAQEAAgIBBQADAQAAAAAAAAABAhEDIRIEEzFBUTJhYhT/2gAMAwEAAhEDEQA/APcRCItgPsYQzkA4iOxgJDkBuYCwRBMfYEhbIbFzAS2LZDmG5wLRJlfMOmBZsbZAkpAOIjzC5gJC2RUh9gS2IYWwJCG2OAhCEAzGEMwE2R2JsrcgJcxFzK3Mi7ALXMbnKHMZ2AaecXtTL7Ui7gNbtIu0yO8qlkgbfbC9qDpZI3vABNXElcC1kk1kAEvakvaA73gkskDf7QXtDCryauA2KZJSMcbS2FgGpMdMqjImmBMcYdAOIQgIkWSISYEJMpnInJlE5ANKZW7CM7CidgFsrCqVxTO0oncBqd5XLJMNl5RLJAIyySizKB8sn1M9uWATeUN7yB/ex1kgGVkEllAiOST94ALLJJ+9gZZZJZYBqOSXRyAJDJNEMgAzC40V2geu42U2AFa5l8WYapmuuQGiLHIxZIBxCHAiVTZYyqxgVTkZbJF05GS2QFVlhnnYNdMy2WgTnaZbbyNl5juuAnbkGSzJKbbzJZcBplklNt3qZHkFdtwGj3gsjeCveS2F4BSN5L3gHRuH9sBteQOskGyyBq8jqXAaqyDbXeBarDVXeNA5RaEMewB41wUx5kA1RM21MGY8ghSwNkWWFMGXJgOhDIQDMpsLpFFjAx3Mx2yNN/mD7JgU3yB98zfYwZmS0BnttMV1xG+4wW5IbE7bzHdcVW5BlneCr3YKyfQx+2N3DMOeRZGqvTlNtLb0uicm2/RJv8ARilMtruIZ2JyTsjGcLHVLlnyN/C+/mZIXGS7VYKxtE7jCriSbfY0iy2404VbbSim5P/e/oXcP4DOWm0lH+1Lt+C7sN18M5FyxfKn96X8cvT+6vob5ExCZvkem02u+nvr8hU5O2W8Xw64w6PXz13f4vsA8O/r/ACNl2WdOuxLQziz2c1g2B7DkbYgdxpBGmQIxpdgnTIgEIMuiZq2aIATEIYBMz2mhme4DDf5gq9hTJBeSBhtvaZjy57RfkGG2fQNgLnX6Bl2RzfU18Vi+ugdXQpa5JJSf8M/h/KT6M34Wg2yFkQ5R4XyGk+SDT8/a1Nf5gj/wLdJf1O3/AHttf9O+n4k7jNOLlsM+G8tKyEeSUpzmoOUZfFyycdKK13b3v5rS+eza+zXIa6On/qf/ANdhzwj9ns8fIVt8q3yJuMY7fxNaTbaXbb/HXyMvbZddqPFnhtxg5rT330lt7+ejzzB4Pbbc664yb32S8vJ/T1PfsmlNfFrXqB8G2MJS9nCC+LT0knJfNvz8jnj1VfMcpg+B6qUveG5S+SXwr0ivN+r/ACNVPDIR/wDBoim/4mueX5taX4I6OyhyUpp9G+zNWMtx7LoWyfLmHw62Xff4ldnCJebR1VsUjFkpeq9UtoRunC8bwWoNtwf5/wChzVCW+h0njDM2+Raeuu/P6a8jmqO52k6ZR3h77HQYcjn8FB3FYc7BrGYUokCMZhXHZDBGpmiDMlRqgBaISGAUjNaaWZ7gB+SC8kK5PYFZPcAbkA+83ZDMNwAjiFe9gKyo6e+vewJnYnmapu8McRlXYoykuR91PbS/I9IwoVSXNXyv5ta1+h47GzXY6PgHjOVK5bE5Q/h1ra/HzIuKtvT61rsacaXV77s5rhni+m1J88Yt9OWT+INu+M49Nvr/AAuO4v5pt9zIXtdxBfC9epytN+u21phyvivJKcLt83K5x2luS80tNra9GALLNtvWtvZMs3tWrJoVt4onBKK18/qEMVah2OOV+pNB/A4olHUn0NnbIJWR33OQ8T+IVT8EPveffSXky3j/AIwjVuNepSaa6P7vTo//AMOAzsyVs3Kb235nWQtU3XuX7k8SsaNZroWjpUiOIgzisE4yCmMyU0axWFKATiML0EMEKjTAy1djVWBahCQgEzPcaGZ7gB+SCsgLZAKyEALyTDYb8mPcHWorQomDOIR6BTWzDl1dDVXsAlAi6jRJaZb7LobpsjHGDOi4NxHJrScJvkXdSfw/NgmENGl5Mn31paaiukUovaSX1bJs/F46+3c43HqclRjfyxnz62pLXNpJOEt769nE3ZvCXFfAm0ef+HOAe9XxhLaj96TXTUU+y+W3pfiex10ab+T7L69zlcdFzjxHxZxKyq+Kg3FuPX8JPqYY8Xsmvik2ehfaZ4ZVlcbor460+bXnXvr9Wnp/TZ5zVSdccek2n5yp72bIUDLHOiKpjNmunqZ7YaNGP5FaYL4kdILY6BmMFsaJyoK4q7BWgF4yCuP5EAhSaqzLUaq0BakMOIBmZ7jRIz2gYMgF5AVvBd6NgG3oHWhO9g65ljE56ZDIW0SyEiFHyZulQLysbzRHHQZswjLLBcZG6UzSpJVUdV6hRYe47RD3Jgdj4L4Kq63N75rP8i7fzf4nUc/kDeB3KVMNeUYx+jS0/wBjZFaf+HX6s4/aajnVpx6pNb00+qafRp+h4/xfg3sLp1rtGXwt93F9Y/oep8Z4hGqqU5vpFfi+utL5vqcDxXNWTc5xTS1FJPv0Xdl4K+guvC+Ei8UNe66iimNPX6HSRNc5l0/FonVXphD2W5t6KrIdTpcUteIF8byBeKgtjo42ArjhXHQKxkFscijfUjTAz1GmBImIQgGZnuL2zPcBivBmQwlkAu82AbkyBOVMI5UgFm2s6QRnP1Hpa8mD3Z1NWDRKckk9b82VbJNqkG8efMtM1xxeZa8xsfguuvO/yS/mFsXh6T3zP9Dn7sVoN4dR15WabOH6etBKfCkpKUXL9DfPET0+pPuRjBwvMVMNST1ve15dO7XmXPxTQ02nLp/dfXXyLZ8PTTXzRzWL4fc7JQbaS679N+Qnjd9gFxviTvucnvXaKb+6vLp22a+G4W472jp8fw3TDtWm1/FL4mEa8RKP3Yr8EbeWfEja53JxdRRlhT8Mm0dTl0rp0X5IWPjR5Pux+f3UZOXSbNuElQlFswuo7binDoyjJNLr21016r5M80y/EHu05QyYyfLLXNHXbfRtHox58cur0qYjuOnsL4iBeI1OKlBpxktp+gYw4lZRFE8aITx0YsZBKiJxrGqpGiBTWi+JyokhCQgIyM9pokUTAw3gzJiFrkDrolQAs5dzn8xHU5dIGysUuQch4gsccexxbT0opro05SUej+fU6rguFyShBdlpLrvs/m+rOc8VU/DTH/mZWPD6/wBJt/ojueGY/wASf++rZ5PVXVkd+GdUU5dGmixRI2Q9BoLoZCitU1JdGi6uXTQIrnyvp/v9TYrzU6bm0UVQSm/Uo94IPM6r0DG+cBp9EPY+m/mZrZ6KFOZdvojM8jt1GultmPIl1MbpZfa2/Q4v7QOAKcVdFJ/wz9d9n+6/I7BLa7j5OKrK5Qf8S1/p/v0Jym1R5X4S4s6bPdbH06ypk/OHnH6rr+TPQ8K/0PMvE3C5xcuTatok7YPr15fvw/FR2l6ep6F4T4jVkY9dle3zLqm/uyXSS6fJnq4uS5Y9uec06fF6hGlGTGr0bqSqhprLkVwRacqEhDoQEWUzReVyQGOysx2Y4RsMtpcA67GRgvoj/ZQQybdAnJyep1xHI+KaIvN4fWlpO6dmv/ar3+7R2uHH4l9UcXbZ7XjdKfVUYs5tfKVk2k/y5Ts8efxf4j5vqrvk09fF/EUsXQrhEa2XyIwfyUmW5rX+BOL6FEnr7zjH6uK/cpt4xTWv6S6iP/yRGzVbJIH5vTtsyZHjHDh3vg/SKlP/ACoG5Pj3Dkte0n9fZzM8p+t1Xc8Mu56V6dPy7fpojkdO/YC+D+N12QnyTi4JNt9uXl6tvfVdH5/I53jX2sVqTjjUu1Jte0nLki/WMUttfXRtykjJHVXSTKZ9jg19p1jfxUU/RTkv10y+r7SI/wBZTJesJp/ukT7mLfGuzi/oWVzfp+5y+P4+xZd3dH6w6fTo3+xrj41w13skvrXZ/JG+U/WaU+NeEuSV1a+KOt/VPo3+35HNeCclYmb7Jvloy/iqX8Ndy+/V17d469HA6jJ+0DBcHGU5yTWmlXP+aRw9ltGSpVqbipPcHL4ZVzjvkmtfXql5N/JDHPwy39Vtm5p7ZTDsbqkcX9n3ieV8HRk/DlUajYn/AFkenLbF+afTf1T8zt60ey151sETGiOcw6EJCAYg0TGaAonEyXRN8omeyBsAPMgCbIHQ5ePsEW452xo4TgKcuK8QslpKuNVSb6aWlLf0+D9Szjnj6NT5MZwm+u5vek/7vzD/ABDwvjXy5rqapy1rma6tLsm13KIeBsFf+Wo/GO/5nlz9Lc8t7dseXxmtOBn41yX97JtX0ko/5dFM/Ftj6Tyrmn3Tum1+XMel1+D8NdsXG/7cX+5rq4JRH7lGOvpVWv10P+T/AEe5/TyB8WhJ6UnL01OX8iSz9J6qu/7cl+6PX54Ef7KX0Wv0MeVgRa+6vyRc9Hj91nuZPL5cQlJJKjIb9IMx5dkoxfPXdDvpyrklvuuutHot+Lyvp0+iRizuG+2rlCbbT/T5M6z0OEnVXjndy1xHDc/IgpKhW/0kHCajGT3GS6p9PV/my6rhmT/ybP8AEnFL67Ow4ZK1S9nbF7S6TX3ZJdPwYdppMnpcL3tnJlZdPOYeGMmb6yhH/wBEXLX4yZd/wbkdnb+cP9D0qFJNVHT2OP8AHPd/XntPgPIf3bqn9YzX7M3x+z/Il3toj+E2d1VWbIQIy4OP8b5Wfbz1fZfa++RUvpVJ/vNGzE+x1Npzyrf8NcV+7Z6BTQEaMcn28J8RNy253w39nVeLkRyPb5NtkYckedwUVHlcdailtJN9O3mdrBEK4F0UTfxKQhDowIcQgG0MOLQEWiEolgwGO2kwX4gZlEqlSVKAEsQj7r6Bx45F4xczAdYpJYoW93H91N8gGliehmuwTovdURliDzbtxWTw9/IyPDZ29vDtmWXCvQ6zkbty1WJ6G6nB6BtcL9CyPDdC8jAdYRZDCDcMPRfHFRFzZsFrwTRXhhZY5ONBFyGOnFNlVZZGosUSLkGjEmIRIQ4khAIQhwEIQgGGJDAMMOIBuUjyExAR5RaJCAjoXKSEBW6xnSWiN2KvYj+yLBDYh7MXITEYIqI+hxAIQh0A2h9DiAQhCAQhC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s://encrypted-tbn2.gstatic.com/images?q=tbn:ANd9GcSAP1GKQ9QpK_6srfqS03gEF92_Nj5gjRTwKuUzohxTNEhH-AG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340768"/>
            <a:ext cx="190500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971600" y="4437112"/>
            <a:ext cx="68571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dirty="0" smtClean="0"/>
              <a:t>1). Las </a:t>
            </a:r>
            <a:r>
              <a:rPr lang="es-CO" sz="2400" b="1" dirty="0"/>
              <a:t>palabras de Jesús son espíritu y son vida para todos los que las reciben </a:t>
            </a:r>
            <a:r>
              <a:rPr lang="es-CO" sz="2400" b="1" dirty="0">
                <a:solidFill>
                  <a:srgbClr val="FF0000"/>
                </a:solidFill>
              </a:rPr>
              <a:t>(</a:t>
            </a:r>
            <a:r>
              <a:rPr lang="es-CO" sz="2400" b="1" dirty="0" smtClean="0">
                <a:solidFill>
                  <a:srgbClr val="FF0000"/>
                </a:solidFill>
              </a:rPr>
              <a:t>Juan 6:63)</a:t>
            </a:r>
            <a:r>
              <a:rPr lang="es-CO" sz="2400" b="1" dirty="0" smtClean="0"/>
              <a:t>. </a:t>
            </a:r>
            <a:endParaRPr lang="es-CO" sz="2400" b="1" dirty="0"/>
          </a:p>
          <a:p>
            <a:r>
              <a:rPr lang="es-CO" sz="2400" b="1" dirty="0" smtClean="0"/>
              <a:t>2). Ellas </a:t>
            </a:r>
            <a:r>
              <a:rPr lang="es-CO" sz="2400" b="1" dirty="0"/>
              <a:t>son las que dan vida eterna </a:t>
            </a:r>
            <a:r>
              <a:rPr lang="es-CO" sz="2400" b="1" dirty="0">
                <a:solidFill>
                  <a:srgbClr val="FF0000"/>
                </a:solidFill>
              </a:rPr>
              <a:t>(</a:t>
            </a:r>
            <a:r>
              <a:rPr lang="es-CO" sz="2400" b="1" dirty="0" smtClean="0">
                <a:solidFill>
                  <a:srgbClr val="FF0000"/>
                </a:solidFill>
              </a:rPr>
              <a:t>Juan 6:68</a:t>
            </a:r>
            <a:r>
              <a:rPr lang="es-CO" sz="2400" b="1" dirty="0">
                <a:solidFill>
                  <a:srgbClr val="FF0000"/>
                </a:solidFill>
              </a:rPr>
              <a:t>)</a:t>
            </a:r>
            <a:r>
              <a:rPr lang="es-CO" sz="2400" b="1" dirty="0"/>
              <a:t>. </a:t>
            </a:r>
            <a:endParaRPr lang="es-CO" sz="2400" b="1" dirty="0" smtClean="0"/>
          </a:p>
          <a:p>
            <a:r>
              <a:rPr lang="es-CO" sz="2400" b="1" dirty="0" smtClean="0"/>
              <a:t>3).  Pedro dice que la Palabra </a:t>
            </a:r>
            <a:r>
              <a:rPr lang="es-CO" sz="2400" b="1" dirty="0"/>
              <a:t>de Dios es la llave de la experiencia del nuevo nacimiento </a:t>
            </a:r>
            <a:r>
              <a:rPr lang="es-CO" sz="2400" b="1" dirty="0">
                <a:solidFill>
                  <a:srgbClr val="FF0000"/>
                </a:solidFill>
              </a:rPr>
              <a:t>(</a:t>
            </a:r>
            <a:r>
              <a:rPr lang="es-CO" sz="2400" b="1" dirty="0" smtClean="0">
                <a:solidFill>
                  <a:srgbClr val="FF0000"/>
                </a:solidFill>
              </a:rPr>
              <a:t>1Ped.1:23</a:t>
            </a:r>
            <a:r>
              <a:rPr lang="es-CO" sz="2400" b="1" dirty="0">
                <a:solidFill>
                  <a:srgbClr val="FF00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90306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5770984" cy="2376263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Así como las palabras pronunciadas por Jesús convencieron a los discípulos de la divinidad de su Maestro, así también ellos, </a:t>
            </a:r>
            <a:r>
              <a:rPr lang="es-CO" dirty="0" smtClean="0"/>
              <a:t>(no solamente Pedro), como </a:t>
            </a:r>
            <a:r>
              <a:rPr lang="es-CO" dirty="0"/>
              <a:t>embajadores de Jesús, debían repetir sus palabras a otros hombres, a fin de reconciliarlos con Dios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2Cor. 5:18-20).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1979712" y="3174954"/>
            <a:ext cx="53285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El </a:t>
            </a:r>
            <a:r>
              <a:rPr lang="es-CO" sz="2400" dirty="0"/>
              <a:t>poder salvífico del Evangelio es lo único que puede permitir la entrada de los seres humanos en el reino de los cielos.  </a:t>
            </a:r>
          </a:p>
        </p:txBody>
      </p:sp>
      <p:pic>
        <p:nvPicPr>
          <p:cNvPr id="3074" name="Picture 2" descr="https://encrypted-tbn0.gstatic.com/images?q=tbn:ANd9GcRjFAPGlEOS29foNuDa3-CX71dZZrWrrbt2G93-moHw289MXRYWu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48680"/>
            <a:ext cx="2686050" cy="2063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05633" y="4941168"/>
            <a:ext cx="85907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Cristo sencillamente confió a Pedro y </a:t>
            </a:r>
            <a:r>
              <a:rPr lang="es-CO" sz="2800" dirty="0" smtClean="0"/>
              <a:t>a </a:t>
            </a:r>
            <a:r>
              <a:rPr lang="es-CO" sz="2800" dirty="0"/>
              <a:t>los otros discípulos </a:t>
            </a:r>
            <a:r>
              <a:rPr lang="es-CO" sz="2800" dirty="0" smtClean="0"/>
              <a:t>la </a:t>
            </a:r>
            <a:r>
              <a:rPr lang="es-CO" sz="2800" dirty="0"/>
              <a:t>autoridad y el poder de llevar a los hombres al </a:t>
            </a:r>
            <a:r>
              <a:rPr lang="es-CO" sz="2800" dirty="0" smtClean="0"/>
              <a:t>reino.</a:t>
            </a:r>
          </a:p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(ver Mat. 18:18</a:t>
            </a:r>
            <a:r>
              <a:rPr lang="es-CO" sz="2800" dirty="0">
                <a:solidFill>
                  <a:srgbClr val="FF0000"/>
                </a:solidFill>
              </a:rPr>
              <a:t>; </a:t>
            </a:r>
            <a:r>
              <a:rPr lang="es-CO" sz="2800" dirty="0" smtClean="0">
                <a:solidFill>
                  <a:srgbClr val="FF0000"/>
                </a:solidFill>
              </a:rPr>
              <a:t>Juan 20:23</a:t>
            </a:r>
            <a:r>
              <a:rPr lang="es-CO" sz="2800" dirty="0">
                <a:solidFill>
                  <a:srgbClr val="FF0000"/>
                </a:solidFill>
              </a:rPr>
              <a:t>)</a:t>
            </a:r>
            <a:r>
              <a:rPr lang="es-CO" sz="2800" dirty="0" smtClean="0">
                <a:solidFill>
                  <a:srgbClr val="FF0000"/>
                </a:solidFill>
              </a:rPr>
              <a:t> 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592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Cuando Pedro percibió la verdad de que Jesús era el Cristo, fueron colocadas en sus manos las llaves del reino y le fue abierta la puerta del </a:t>
            </a:r>
            <a:r>
              <a:rPr lang="es-CO" dirty="0" smtClean="0"/>
              <a:t>reino. Lo </a:t>
            </a:r>
            <a:r>
              <a:rPr lang="es-CO" dirty="0"/>
              <a:t>mismo puede decirse de todos los seguidores de Cristo hasta el mismo fin del siglo.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La afirmación de que Cristo concedió a Pedro mayor autoridad que a los otros discípulos, o que le otorgó una autoridad diferente de la que ellos tenían, carece de base </a:t>
            </a:r>
            <a:r>
              <a:rPr lang="es-CO" dirty="0" smtClean="0"/>
              <a:t>bíblica.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(véase el tema Sobre esta roca)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verdad, entre los apóstoles, fue Jacobo, y no Pedro, el que desempeñó funciones administrativas en la iglesia primitiva de </a:t>
            </a:r>
            <a:r>
              <a:rPr lang="es-CO" dirty="0" smtClean="0"/>
              <a:t>Jerusalén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(lea Hechos 15:13-19).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56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7"/>
            <a:ext cx="4474840" cy="321409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Por lo menos en una ocasión Pablo resistió públicamente a Pedro, por lo que </a:t>
            </a:r>
            <a:r>
              <a:rPr lang="es-CO" dirty="0" smtClean="0"/>
              <a:t>Pablo </a:t>
            </a:r>
            <a:r>
              <a:rPr lang="es-CO" dirty="0"/>
              <a:t>consideraba como un proceder </a:t>
            </a:r>
            <a:r>
              <a:rPr lang="es-CO" dirty="0" smtClean="0"/>
              <a:t>erróneo de Pedro</a:t>
            </a:r>
            <a:r>
              <a:rPr lang="es-CO" dirty="0"/>
              <a:t> </a:t>
            </a:r>
            <a:r>
              <a:rPr lang="es-CO" dirty="0" smtClean="0">
                <a:solidFill>
                  <a:srgbClr val="FF0000"/>
                </a:solidFill>
              </a:rPr>
              <a:t>(lea Gal.2:11-14)</a:t>
            </a:r>
            <a:r>
              <a:rPr lang="es-CO" dirty="0" smtClean="0"/>
              <a:t>,</a:t>
            </a:r>
            <a:endParaRPr lang="es-CO" dirty="0"/>
          </a:p>
        </p:txBody>
      </p:sp>
      <p:pic>
        <p:nvPicPr>
          <p:cNvPr id="1026" name="Picture 2" descr="https://encrypted-tbn2.gstatic.com/images?q=tbn:ANd9GcSs4jT6VzhJXvfZRLAbK8DZiFBre5jOnxyRSeUjSu5o3yvCG4fJR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4664"/>
            <a:ext cx="3384376" cy="350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15616" y="4293096"/>
            <a:ext cx="57966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lo que indudablemente no habría hecho si hubiera estado enterado de que Pedro poseía los derechos y los privilegios que algunos ahora le atribuyen basándose en </a:t>
            </a:r>
            <a:r>
              <a:rPr lang="es-CO" sz="2800" dirty="0">
                <a:solidFill>
                  <a:srgbClr val="FF0000"/>
                </a:solidFill>
              </a:rPr>
              <a:t>Mat.16:18-19</a:t>
            </a:r>
          </a:p>
        </p:txBody>
      </p:sp>
    </p:spTree>
    <p:extLst>
      <p:ext uri="{BB962C8B-B14F-4D97-AF65-F5344CB8AC3E}">
        <p14:creationId xmlns:p14="http://schemas.microsoft.com/office/powerpoint/2010/main" val="147600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600" b="1" dirty="0" smtClean="0">
                <a:latin typeface="Bauhaus 93" pitchFamily="82" charset="0"/>
              </a:rPr>
              <a:t>«</a:t>
            </a:r>
            <a:r>
              <a:rPr lang="es-CO" sz="3600" b="1" dirty="0">
                <a:latin typeface="Bauhaus 93" pitchFamily="82" charset="0"/>
              </a:rPr>
              <a:t>E</a:t>
            </a:r>
            <a:r>
              <a:rPr lang="es-CO" sz="3600" b="1" dirty="0" smtClean="0">
                <a:latin typeface="Bauhaus 93" pitchFamily="82" charset="0"/>
              </a:rPr>
              <a:t>l Reino </a:t>
            </a:r>
            <a:r>
              <a:rPr lang="es-CO" sz="3600" b="1" dirty="0">
                <a:latin typeface="Bauhaus 93" pitchFamily="82" charset="0"/>
              </a:rPr>
              <a:t>de los </a:t>
            </a:r>
            <a:r>
              <a:rPr lang="es-CO" sz="3600" b="1" dirty="0" smtClean="0">
                <a:latin typeface="Bauhaus 93" pitchFamily="82" charset="0"/>
              </a:rPr>
              <a:t>cielos» </a:t>
            </a:r>
            <a:endParaRPr lang="es-CO" sz="3600" b="1" dirty="0">
              <a:latin typeface="Bauhaus 93" pitchFamily="82" charset="0"/>
            </a:endParaRPr>
          </a:p>
          <a:p>
            <a:pPr marL="0" indent="0" algn="ctr">
              <a:buNone/>
            </a:pPr>
            <a:r>
              <a:rPr lang="es-CO" dirty="0" smtClean="0"/>
              <a:t>Así </a:t>
            </a:r>
            <a:r>
              <a:rPr lang="es-CO" dirty="0"/>
              <a:t>como ocurre frecuentemente en el registro del ministerio de la vida de Cristo, </a:t>
            </a:r>
            <a:r>
              <a:rPr lang="es-CO" dirty="0">
                <a:latin typeface="Agency FB" pitchFamily="34" charset="0"/>
              </a:rPr>
              <a:t>el reino de los cielos se refiere en este pasaje al reino de la gracia divina en el corazón de aquellos que son sus ciudadanos, aquí y </a:t>
            </a:r>
            <a:r>
              <a:rPr lang="es-CO" dirty="0" smtClean="0">
                <a:latin typeface="Agency FB" pitchFamily="34" charset="0"/>
              </a:rPr>
              <a:t>ahora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ver Mat.4:17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Mat.5:3)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  </a:t>
            </a:r>
          </a:p>
          <a:p>
            <a:pPr marL="0" indent="0" algn="ctr">
              <a:buNone/>
            </a:pPr>
            <a:r>
              <a:rPr lang="es-CO" dirty="0" smtClean="0">
                <a:latin typeface="Agency FB" pitchFamily="34" charset="0"/>
              </a:rPr>
              <a:t>Nadie </a:t>
            </a:r>
            <a:r>
              <a:rPr lang="es-CO" dirty="0">
                <a:latin typeface="Agency FB" pitchFamily="34" charset="0"/>
              </a:rPr>
              <a:t>puede esperar entrar en el futuro reino de la gloria </a:t>
            </a:r>
            <a:r>
              <a:rPr lang="es-CO" dirty="0" smtClean="0">
                <a:latin typeface="Agency FB" pitchFamily="34" charset="0"/>
              </a:rPr>
              <a:t>si </a:t>
            </a:r>
            <a:r>
              <a:rPr lang="es-CO" dirty="0">
                <a:latin typeface="Agency FB" pitchFamily="34" charset="0"/>
              </a:rPr>
              <a:t>no ha pasado primeramente por el reino presente de la gracia divina.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ver Mat.25:31;34</a:t>
            </a:r>
            <a:r>
              <a:rPr lang="es-CO" dirty="0">
                <a:solidFill>
                  <a:srgbClr val="FF00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7860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51216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“</a:t>
            </a:r>
            <a:r>
              <a:rPr lang="es-CO" dirty="0">
                <a:latin typeface="Forte" pitchFamily="66" charset="0"/>
              </a:rPr>
              <a:t>Y lo que atares sobre la tierra habrá sido atado en los cielos, y lo que desataras en la tierra habrá sido desatado en los cielos</a:t>
            </a:r>
            <a:r>
              <a:rPr lang="es-CO" dirty="0" smtClean="0">
                <a:latin typeface="Forte" pitchFamily="66" charset="0"/>
              </a:rPr>
              <a:t>”</a:t>
            </a:r>
            <a:endParaRPr lang="es-CO" b="1" dirty="0">
              <a:latin typeface="Forte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7544" y="2276872"/>
            <a:ext cx="8208912" cy="406265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Evidentemente debe entenderse que la iglesia en la tierra sólo requerirá lo que el cielo requiere y prohibirá sólo lo que el cielo prohíbe. </a:t>
            </a:r>
            <a:r>
              <a:rPr lang="es-CO" sz="2400" dirty="0" smtClean="0"/>
              <a:t>Esta es </a:t>
            </a:r>
            <a:r>
              <a:rPr lang="es-CO" sz="2400" dirty="0"/>
              <a:t>la clara enseñanza bíblica </a:t>
            </a:r>
            <a:endParaRPr lang="es-CO" sz="2400" dirty="0" smtClean="0"/>
          </a:p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(</a:t>
            </a:r>
            <a:r>
              <a:rPr lang="es-CO" sz="2400" b="1" dirty="0">
                <a:solidFill>
                  <a:srgbClr val="FF0000"/>
                </a:solidFill>
              </a:rPr>
              <a:t>ver </a:t>
            </a:r>
            <a:r>
              <a:rPr lang="es-CO" sz="2400" b="1" dirty="0" smtClean="0">
                <a:solidFill>
                  <a:srgbClr val="FF0000"/>
                </a:solidFill>
              </a:rPr>
              <a:t>Mat.7:21-27 y Mar. 7:6-13</a:t>
            </a:r>
            <a:r>
              <a:rPr lang="es-CO" sz="2400" b="1" dirty="0">
                <a:solidFill>
                  <a:srgbClr val="FF0000"/>
                </a:solidFill>
              </a:rPr>
              <a:t>). </a:t>
            </a:r>
            <a:endParaRPr lang="es-CO" sz="2400" b="1" dirty="0" smtClean="0">
              <a:solidFill>
                <a:srgbClr val="FF0000"/>
              </a:solidFill>
            </a:endParaRPr>
          </a:p>
          <a:p>
            <a:pPr algn="ctr"/>
            <a:r>
              <a:rPr lang="es-CO" sz="2400" dirty="0" smtClean="0"/>
              <a:t> </a:t>
            </a:r>
          </a:p>
          <a:p>
            <a:pPr algn="ctr"/>
            <a:r>
              <a:rPr lang="es-CO" sz="2400" dirty="0" smtClean="0"/>
              <a:t>Cuando </a:t>
            </a:r>
            <a:r>
              <a:rPr lang="es-CO" sz="2400" dirty="0"/>
              <a:t>los apóstoles salieron a proclamar el Evangelio, de acuerdo con la misión que les había sido </a:t>
            </a:r>
            <a:r>
              <a:rPr lang="es-CO" sz="2400" dirty="0" smtClean="0"/>
              <a:t>dada, debían </a:t>
            </a:r>
            <a:r>
              <a:rPr lang="es-CO" sz="2400" dirty="0"/>
              <a:t>enseñar a los conversos que guardaran “</a:t>
            </a:r>
            <a:r>
              <a:rPr lang="es-CO" sz="2400" b="1" dirty="0">
                <a:latin typeface="Agency FB" pitchFamily="34" charset="0"/>
              </a:rPr>
              <a:t>todas las cosas</a:t>
            </a:r>
            <a:r>
              <a:rPr lang="es-CO" sz="2400" dirty="0"/>
              <a:t>” que Jesús había mandado: </a:t>
            </a:r>
            <a:r>
              <a:rPr lang="es-CO" sz="2400" b="1" u="sng" dirty="0">
                <a:latin typeface="Agency FB" pitchFamily="34" charset="0"/>
              </a:rPr>
              <a:t>ni más ni menos</a:t>
            </a:r>
            <a:r>
              <a:rPr lang="es-CO" sz="2400" dirty="0" smtClean="0"/>
              <a:t>.</a:t>
            </a:r>
            <a:r>
              <a:rPr lang="es-CO" sz="2400" dirty="0"/>
              <a:t> </a:t>
            </a:r>
            <a:endParaRPr lang="es-CO" sz="2400" dirty="0" smtClean="0"/>
          </a:p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(Mat.28:19-20).</a:t>
            </a:r>
            <a:endParaRPr lang="es-CO" sz="2400" b="1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91383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8640960" cy="619268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Si </a:t>
            </a:r>
            <a:r>
              <a:rPr lang="es-CO" dirty="0"/>
              <a:t>se amplía el significado de los verbos “atar” y “desatar” hasta abarcar la autoridad de dictar lo que los miembros de la iglesia pueden creer y lo que pueden hacer en asuntos de fe y de práctica, se le da un sentido más abarcante del que Cristo quiso darles y que el que los discípulos pudieron entender en esa ocasión.  Dios no sanciona esa pretensión.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b="1" dirty="0">
                <a:latin typeface="Agency FB" pitchFamily="34" charset="0"/>
              </a:rPr>
              <a:t>Los representantes de Cristo en la tierra tienen el derecho y la responsabilidad de atar todo lo que ya ha sido atado en el cielo, y de desatar todo lo que ya ha sido desatado en el cielo, es decir, de exigir o de prohibir aquello que la Inspiración revela con claridad.  </a:t>
            </a:r>
            <a:endParaRPr lang="es-CO" b="1" dirty="0" smtClean="0">
              <a:latin typeface="Agency FB" pitchFamily="34" charset="0"/>
            </a:endParaRP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Ir </a:t>
            </a:r>
            <a:r>
              <a:rPr lang="es-CO" dirty="0"/>
              <a:t>más allá de esto, es poner la autoridad humana en lugar de la autoridad de Cristo </a:t>
            </a:r>
            <a:r>
              <a:rPr lang="es-CO" dirty="0">
                <a:solidFill>
                  <a:srgbClr val="FF0000"/>
                </a:solidFill>
              </a:rPr>
              <a:t>(ver </a:t>
            </a:r>
            <a:r>
              <a:rPr lang="es-CO" dirty="0" smtClean="0">
                <a:solidFill>
                  <a:srgbClr val="FF0000"/>
                </a:solidFill>
              </a:rPr>
              <a:t>Mar.7:7-9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, tendencia que Dios no puede tolerar en aquellos que han sido designados como supervisores de los ciudadanos del reino de los cielos en la tierra.</a:t>
            </a:r>
          </a:p>
        </p:txBody>
      </p:sp>
    </p:spTree>
    <p:extLst>
      <p:ext uri="{BB962C8B-B14F-4D97-AF65-F5344CB8AC3E}">
        <p14:creationId xmlns:p14="http://schemas.microsoft.com/office/powerpoint/2010/main" val="37687213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728192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Como usted notará, hemos mostrado solamente lo que Dios dice en su Palabra sin modificar su contenido.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39552" y="2636912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/>
              <a:t>Y mi deseo y oración es que sea de ayuda para su vida en su desarrollo espiritual. En el nombre de Cristo Jesús. Amen</a:t>
            </a:r>
            <a:r>
              <a:rPr lang="es-CO" sz="2800" dirty="0" smtClean="0"/>
              <a:t>.</a:t>
            </a:r>
            <a:endParaRPr lang="es-CO" sz="2800" dirty="0"/>
          </a:p>
        </p:txBody>
      </p:sp>
      <p:sp>
        <p:nvSpPr>
          <p:cNvPr id="5" name="4 Rectángulo"/>
          <p:cNvSpPr/>
          <p:nvPr/>
        </p:nvSpPr>
        <p:spPr>
          <a:xfrm>
            <a:off x="899593" y="5491134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i="1" dirty="0">
                <a:solidFill>
                  <a:srgbClr val="FF0000"/>
                </a:solidFill>
              </a:rPr>
              <a:t>No olvide que Cristo </a:t>
            </a:r>
            <a:r>
              <a:rPr lang="es-CO" sz="2400" b="1" i="1" dirty="0" smtClean="0">
                <a:solidFill>
                  <a:srgbClr val="FF0000"/>
                </a:solidFill>
              </a:rPr>
              <a:t>lo ama, Él viene </a:t>
            </a:r>
            <a:r>
              <a:rPr lang="es-CO" sz="2400" b="1" i="1" dirty="0">
                <a:solidFill>
                  <a:srgbClr val="FF0000"/>
                </a:solidFill>
              </a:rPr>
              <a:t>pronto, prepárese</a:t>
            </a:r>
            <a:r>
              <a:rPr lang="es-CO" sz="2400" b="1" i="1" dirty="0" smtClean="0">
                <a:solidFill>
                  <a:srgbClr val="FF0000"/>
                </a:solidFill>
              </a:rPr>
              <a:t>. Y comparta este mensaje.</a:t>
            </a:r>
            <a:endParaRPr lang="es-CO" sz="2400" b="1" i="1" dirty="0">
              <a:solidFill>
                <a:srgbClr val="FF0000"/>
              </a:solidFill>
            </a:endParaRPr>
          </a:p>
        </p:txBody>
      </p:sp>
      <p:sp>
        <p:nvSpPr>
          <p:cNvPr id="6" name="AutoShape 2" descr="data:image/jpeg;base64,/9j/4AAQSkZJRgABAQAAAQABAAD/2wCEAAkGBxQSEhUUERQVFRUUFBUVFxUUFBQVFxUXFhUWFxgXFRYYHCggGBolHBUUIjEhJSkrLi4uFx8zODMsNygtLisBCgoKDg0OGhAQGiwcHBwsLCwsLCwsLSwsLCwsLCwsLCwsLCwsLCwsLCwsLCwsLCwsLCwsLCwsLCwsLCwsNyssN//AABEIAMIBAwMBIgACEQEDEQH/xAAcAAAABwEBAAAAAAAAAAAAAAAAAQIDBAUGBwj/xABHEAACAQIDBAUHCQUHBAMAAAABAgMAEQQSIQUxQVEGEyJhcQcyQlSBk9EWIzVSYoORs9IUFTOhsTRyc4KSwfBDU7LhJETC/8QAGQEAAwEBAQAAAAAAAAAAAAAAAAECAwQF/8QAIxEAAgICAgIDAAMAAAAAAAAAAAECEQMhEjETQQQiURQyYf/aAAwDAQACEQMRAD8A5Zt3bOIXEzqs8wAmlAAlkAADsAAAdBUH9+Yn1if30nxodIf7ViP8eX8xqr6pJUBYfvzE+sT++k+NGNuYn1if30nxquoxRSAsf35ifWJ/fSfGh+/MT6xP76T41X0VVxX4BY/vzE+sT++k+NF+/MT6xP76T41X0dHFAWH78xPrE/vpPjSl21ifWJ/fSfGq4CnI1p8YhROO2MTwxE/vpPjSztbE+sT++k/VUWNTyp+OLMwVQzsdyoMxPsFS+KLpD0W08Sf/ALE/vpP1VZbGXHYyQRYWTESNxImlyr/eOa1bDob5IZ57S4+8EG/q7/ON/e+qK7PsTZEGDiEWDjCqOPpHxPGobJfZxt/JltcLf9pa9r5eulv/AOVY7amH2jAxSY4xWHESTMp/A16ny8zrRMvNQ3iAaixnkT97Yg3tiZtOHXSg/gWpH74xPrE/vpP1V6N6V+TfB44FsnUTHc8fZBP2gN9ca6U+TnGYIEuplS/8SMX07xWkJL2SzKHbWJ9Yn99J8aL9+Yn1if30nxqPJhSt+Nt/d41HIrX6sVMsP35ifWJ/fSfGh+/MT6xP76T41XrVjsnZ7TypFGLvIwRRrvPEnkKJONDUbHF2viiP7RP76T40T7axHrE/vpP1V1jY/kxwYQRYjr5JtQ8sbFEVuSLbtAc+NYfpt0In2cA7ESwM2VJgLEHk6+iaiOSEtFPHKKujO/vvE+sT++k+NJG28T6xP76T41Etaiy3rXjEzJ525iPWJ/fSfGknbWJ9Yn99J8agGgDRxQE47bxPrE/vpP1UDtvE+sT++k+NQCKI0uK/AJ378xPrE/vpPjQ/fmJ9Yn99J8aggUDS8aGdp6CYh3wMLOzMx6y7MxYm0rgXJ13AUdNeT36Ph+9/Okoq4ZLbKOUdIf7ViP8AHl/Maq+rDpD/AGrEf4835jVX11roQKMCgKO1MAUdFS0S9UCCC0tY6fRLa3AHM1a7H2DiMVdcJh5Jt1yosv4nSobGVcUF9/tqZs3ZrzP1cEbyvfzUUn8TuFdT6O+RSR8rY+bIuhMMW8jkW4V1no70cw+Bj6vCxBBxO9m7y3GosDj/AEZ8jOIl7WOk6hP+3EQznxbcK6j0b6K4PAdnCwjrLC7sLse8sd3srS3qO8/Lna9KwAb2vJbwFI68DQADh3ikOL3FNyOlrswW446VMnSKUWxx47Djrxpaki1t1RIcVGdFcEDvqXGhJ7raGpTsTUl2OhgdOJpbLpY2I+1qD41FxGJWNcxIAHGsntnpRcFdQut7Am/KxG6plkjE0xYZZHoY6VdDNm4o+jFKb9qPdf7XCuV7c8leLRiYRHMhPZKOAbd4NbeTbq+agJH2UY8fCqvam2JVUmJJQVPBGrH+U70jtXwl7kc0l6JY1WKthJ7g8I2YewjfWz8nGBOESbEyqyzhjAiutjGCty4B48Ks8N0zxikDJNm35VDXPfqNKXjtoSTAvKCGfUgixFt1xTl8lyVNAvh+OV3ZG2j0oluRnc8LgkW/Cm8P02eRWgxCJNC9s6Sk3Nt1jzqtxKHU2NU8Yu/mg86wVro6JNS+rRF6Y7HWGRXgv1EwLRg74z6UbHiRv9tZwNrW76Xw5sEjZjeJzZQODizE+FhWDFet8efKO+zyM0FGbQuUbqQRajz86WhB3691bGI2SaTSmFFQAamjYU2KO9OwOzeT76Ph+9/OkoqHk9+j4fvfzpKFedJ/ZlnJ+kP9qxH+PN+Y1QBVl0gX/wCViP8AHm/Maq+1dUegoKlpGTTsKXIABJNgABcnw766N0X8kmMxOV5wMNCdSX1lI7l4eJpNiOdpBqL772AAuxPICtr0V8mmOxuoj/Z4x/1J1Kk/3U3muzdGug+z9nENFGZZiTaSTtv7OAFaoTOReSyDXeaVjMNsDyS4DDBWnviZQb3kNlv3INLeNdAw0CRqBGqqo3BVCj8BUeJ1JIRSTzO72E0450Gdv8q1IDhxC3IGvh/vSetJ1uABwtekICbhVCjmaJmAUkHMRp2edIA3hBsQdf500WtoRYX3W3d5p4A7yLEgCjbUai+tv+f1oAr9p44QRPLJYhdRYecTuFYObabMTJM12bUAaBF4IKl9KttddMYoyeriNja1pJOI71H9b1mcYLi+p4AD+g765M87VI9L4uKlbLxOkUCkCQkC17irtdqAIrxTBkIuB/7rDQdHAWV8XuBDJh1P85T/APmrPFSEJYZVXgFHZ/CsouVHROMWI2r0ikdrm1uF9APEVDwvSdlvu/lVXj5ALkmstjMXc6fyqJW3svGk9I6hB03XQ5VBt3Us9OSN1t3EjfXJBNbeTruHE+ypkUMraLFKWPARtY+00JSvRXih7N5tPpy0gG5cu8rTM0DSWY63ANZ3YGwcRLiF6zDyLEnzjlxa4Hmge21arGTSC4WCU+EZ/lrVuLTtkWmqgU20cM1rDS1VkWyTcMGJ5irzrZb2OGn90fjTkWJQEg9hh6LAgnx5VUVZnJPZAm2y2FlCKqOGi+cV1DKb7lYHeO+s90uwWHeBMVhkEJaTq5oQSfnCpbPFyS19K0e2Oj7yn9owytKTZXiXUr3xfWX+lWeF8mWIxOCuziCYv1iQuNLDsgSHgbGtcTkpquifkLD4N/2OLyR0kaVq+kXQnG4In9ogJX/uRAyR+GmtZ1oQfNYHTjvB5V6SmmeQ0Ry1GFomW28GiFOyaCy0k0omiNMDsvk9+j4fvfzpKKj8nv0fD97+dJRV58u2WSekfkcdlefCTmSR2aXqpFChsxLFVbnrxrlG1tlTYZymIhkjcG2Vl0J+yRo1er4MS/ZABa43oLKNOJPGl4rAJOoGIjR7EFcwDWI3EHga2V0By/yc9EotnxDFYoK2IZcwDAEQA6jIOLmt7hdpNiACwMSDtA3sZFH1uQ7qG1OjkMhB35WBCkkC/Pvqr2lh5Re4si7wuucchypjSNHHjNwgQNf0ibADjbnTpw6AnrG6wnXI2tvAVlMOjnI2bJl83uXlbnVk+KjUWJYvJYCx7b68vRFA+JeOWdRlYIoOttTaijmXtBBmfeL6XPjVeyNHlIBZSdFBy5P79/OqS0ri99AeNtf8q7zToRMY3HzpC3t2Qd3hTTzZLqq5R9Y7z4DeajuLt9uw1OpI7hwNKZ7C2UluCrqfEnhRQUSc51vfu51TdLNqfs2EkcaswCLrYkubE2+yDf2VbJhtO32fsg3vXI/LBipP22GIAiOOIuoNxcsbEnnvtWU3US8UVKdFd14Sw5C3tO8j+tHiMYcPiHDsHXqY2jYaWd9d3gDWcTHlzbcRu9lRds4vsr9YmxPcN1cK26PWjI0WJ6RZeJZ3sABvJO6rPF4hlUZz2rc6xXRd16x5n16hMyqeLNoD7N9FtTbpkJv41pwY3KyXtnF5ri9Z8NrUafElqYM53VUcf6S8qh0a3ozjY4i87KrOCEQNqFNr5/8AatLD0/mGrNmB4aADw5VzSOTKNN1GZiONKWN3ouM4tXI6U/SnOb53QjgJCVPspUPTNr2znTiWrmYxNqb680eJilkj0jqE3TaTcJD4gmpOzulomumJVJlGmos9jybnXKBiW508k5GoNT42iY0zteHwzooOzWWWxF8NKxV0H2ZK1myekxsFnUpJezId4HPvFcE2V0mliYEMbDeL7/bXQNldOlYDOEa4tdgCw9tUpcTKeLkdehnSQWUhlI3aEGsl0m8mGz8YCeq6iThJCApueJXc3tqqg6Tx3suUFeRsK0myOlaSMEcWLaKw1BPLuNbwyX2cmT4rjtbOLdJvJNjsMSYVGKi35ksHA+0h/wBqwE+HykhgyNxVwVI9hr2Vn9mv/L1U7d6M4TGrlxMCP9q1mHgw1rbk0cx5HEYG/wD9U1ILV2vpH5EmBL7PmA5Qy8fB91cw2/0exOCbLioHQ8GIujeDDStI5BUdG8nv0fD97+dJQo/J9/YIfvfzpKFcku2M61FiXIUKwAt5ujHQcxuvTQkYkgDedV8/8BuWomH6uQERu2hFwq2S43hnp6adlRgANSA2hVFA3EMNTXQuhk2OW5JGhGmU71PMrwHfUtXDXByvYbxbT8KpCc15R5y2BY3CuO5Rq3tqYkZI7CjUjMT2B7ANaQgYjZgbzTu4HSqjFx9UesyksNLrqwHMd1aOQKN8gXuFr+2+tqUHjk0tu4kW/nQVyMgu0buqzEu4NwENkjH1p72qyhluTIjZgQbyKbsRutGp4DnUnaWwYpBquYE8NCxX6xG8VSS7PkjYZS1ybFrZTHH9VBu9tFjousPIMzJIwVQo7IJMnPMz8PCpf7yGU9VuXTO278d5qmhw6aFs1hwBtn73O+pseMEvYiAGXe9rBG4XHGqES2kUm5vcgEE7/FUrMeUbYvX4UyKvWSwdpbEZ2U6srfZA1t3VfYpyrdrtaAXUXlc8rblFVvSTaZw8LBcvWSnLGoBtY6sHPMLeolVbKgm5KjguLkMUguuhAYHuPdULa2MDgC2tazp1g0WOGWMhl7SN9bMNR/lF6wLqS1hqTx53rmSTdo9BuolhsNyRKB9QfyJNQJ9DVlgcA8UpU63Ug/heqvEDtVb7M05UJDaUwDrTjHSmkFaJGeSW0SoHp9oLi431DQ0+hvxqK2Wp2iMzUA1CVNaQFq6MW5WOhqWJKYy0nWk42V5HEnLJT8UxG41WCSno3qXjRpHPZeR7Rb2jTfV9sfpCR2XO8izA7jwNY1JdKWs+6sXFpm6laPTnRrbJxUCuP4iCzLxLDTN4Vcx4kDz/ABJ5HlXF+g23GidSDoQARzrsOFxiyp2cuYakEbq3hK1TOHNi49Fksgbl4H4U3jcLHKpjlRXUjVXUMKrnUW32va5B7V/s91SFmkW2Yb9Ao1C97HnWqS9HOVA6NYaLsRRhEFyEXQLmOYgDxJoVPxEwLEj/AJpR1zyW2Mphhx500hcE3X0Uj9g4jmasYoQGJJJJ0uTcG3IVTSyE2Egyx3uQdMx4XA1NTMNMCQVPVsfRNt3cORrpXQ0OYxQhDR5kaRrFlXMzAagXvZB30nPeyksp3MIznLgbrybgKJgWVlmcqpawVRluDpZn5VPgVY1ESqAigAKNR/mO+mMagkud4VtL27dgDuZzpvpQnDaBhmS9st8tidbk8e+oONdQxQDLus76QqW3AL6fO9SHkyBHOqlSjmUWAI3FFG+5vpSILWORPNOa4F9TcW7m3UbSKV7SdkcarzrYNYKbZQ1xm46KNPZTj4g6XJW7XAYWBFrZco1sakYqbABh2CGBqKqsmm7hpU+JwTpoCAbGwIJ3X4i9Pdlx2tBxY3X+dA+RV4QrFcgEud7X1t9Wsr0/jcxxTyDLcvGsYuxzHtKLjRbgb62s2C4oVbuFVuM2eJQysWUEZbDdmOoa3MG2tTJXplwdS5HDtuYlkiKSItswtY6jmPxrI9bZgV4br1q+mkJSeSBgQYzr3nffwql6P7EfGYmPDxkBpM1iwOUZQTrbhpb21jCJ3zl9bLjYDB5FzH0Te/Oszj1AdgOZ/rWhiwDxdmQFWBYaWIupsdeVG8Ci91FzxIp3RHKzKvEaQI6t8ZBY1CdapMhojGjU0lhQqrIaFyNehakpS70xxYFFKMdGopwDSpZp2V0q2NJD07iN9R60XRxS1LRIR6dSoqVKjIqXE3x5DQ7C2nksN1dO2NtvRSNGGqnn4864srWrYdG9pAqAT5ulc81XR0xaZ2GPpRG9usyh+4Wq2h2vGRa9gfQ3m/ea5PKC1iN/Dwq1weK6sdtvjWazSTF/HgzobzKToRR1nNm4xXjVgb3zf+RoVXNvZySxpNoDSE6adokAtcqWvpY86dwcjKQrHt3OVWXfbiG4W5d9Myq5aytdpF1YheqyKxzCMby4Fr2pcM4KtcNa+VQ2hYi3bsdQvfXeloyROw2LckCQqFS4dLedmPZN+AFSoJEuBG3nm3Gxvut3aGqlMTlPaFyPOQ6AHgAfrW4bqURYNkZiCAHF72AN8oO8E86dDLaOFOszjsta2VzmjtvBUHee+ihhlMr9gIlyLk52kUqLMgOket6izY43VREptqUYsSAdAFYaDnQVpGWNme1yRIl2XQkiysddBbWlQqEwRjK6HUqCJIom61kJN1OfTKAPwqTGwlCxxkqF7TFSCHAH/eOhNKhREiMUSBVIIy3sWB07Tele+ppvC7NAj6llQQ6EYaJQI05DPvIvcnxqaCiYJFDFc1y2UEL5wtuLOdCOHdU+KI3N8qqy2yjUqb8SdCO+qSac+bFF1gQhX6y6xqnKIb3INjypyCVZGZwSW8w9YMpIXS8abyl/YaKEWwWPS7MbEiw0uRwpxCsiapY5rWvrbnVVAQC7LntJlZesZjlO4qsW9BpTmJxyRBSxCAEC2gYs2mijUk76kEjM9OfJ6u0JRNBMIZlXJJdSyuo8024N31TRbJw+wsLJJKxlxWJBhEg0K5tDkU+ao3k8bV0lNrqz5Lld9swCggcdda475S4ziMVLIXFlYRJe+VVUa5R9YnjUy0jfGpSdPohNHZQht2AADzPP21CxMdxf+dVkO28mWKUar2c3MejVl1vPUNu7qxo6JKtFRtGIWqnda0mNjuKoZ0tTiTforpBSKdkpFWDE3o1NArSKoiqJEZp6osZqQx0qTT0QMQdaZpyU603Wq6OGXYYNOq1M0YNMFKiWj1NwGKKtcVVo9PJJWckdMMiOmbN25GFGc2IFVO2NshmOU3FY+Oc86OTEHnXO8Vs3WRHYOhU5bBxG+8yfmvQqN0Aa+Ah+9/OkoU3GjjlK22a/qi7MWKTKLurrdY8O27LlGrNprbSkOmdV6uQpmGb9oksSw+rGLarfQDmRSZZHDvksx1Wy9iGO/GUj+ITx5U5i8WYhedosiqP/AJjqBHEWItGkQ84X0FvGu1dEAMvZI0NiLQgg4gsBc5+TX18KLDm7aMGuLyAeco+qOGfdUTGT5wZOqmtKRET1QEsyq12yPfsx2+tbuqxwmFDIOsiWM52ZUQk2TQIZDxfQ3G6qGiRCb3ZbO2ihS2X/AFVASYg3Zs3zlmzXI7WhTTcBYa08+JzSBIwEAPbc9lLHzRroTfvp5YlHaHaGo4WY9y8xaixioYGaVWZhYpbJayqb6CPkRv131Pw8xXeessx10DD+9wI7qp8Ri1fXIWQhSUYcSD6HdxpP7bkjzEqEBUBrWDFtAhA/5apAvcKqAu2Z3N7hXYHqr+ioHA1F2iudkdH6t1GXrgAXyltVW+lvZpVQ+0TLJ2FBVD567lPN3O8dwvSsUjNcdYwUqdVADqTxDfVP9NKAonJtAh8pcMylVEgB60k3/iHcEP1qgy4xmRsoAkTtpHGVlncDR7uwsTfcR4UMIFGZorjrLZ2Y5rlRb8KQkFmDZgtmLWWyFmAsoaUnReJqKHQpJy7glLEo0iHN1jKbWdWfzbm1svAg1j+ku1IHxKxSpYvhlYMXU3axsCFAs2lWPSHGsiMCM6XZognZVHI3MfSjvm1rmu3toCcDOQxGodVy5B/2xzFJouMmmUu0pSXa/P8AkNKnbE2jcdW504GqjEA319hplSQbilxtEym+Vm3LGoONiuLiomz9pZtGqeJAe+snHizoTTVmenOtqQq1Px2FAJI41ERKoAilIZasMJHrc1DxTdo8r0RexyQ2ppxgbUx1oFKXFVfEzeRIjyb6RTk1r6U3V1o5JPYKFA0VAg6cWm6WDQVFjymku1ID0TGlRo5aOyeT36Pg+9/OkoUfk8+j4PvPzpKKueXbMzakqVC2juWIjKEiHMSQS7cSOI53p0AHssocgEEyJ8zEQRdY19K+8HuoocImqgWUMZOqiOVWcG5ZhrduJ1FHh9qo7IsaExro7t2FhJ3LlOrHQg8riutPQxEvVwDMXkBY5e1ndjc30jvuG/uFQsXiGZnyuZIkQHqYQf2h5CeyLb0C8b6G/dUlsMqhiJHYuzsuJksyxnd1cY0tYaW1vTUZc2EWbqghZpQAuLmc6FUBtYc77xQMhgRtJnlJkd42d4c14IVU5Gkdh2VkXdapmzh85dCWXq3DyaZEYAZFiHp5lOrDlTxijbMCqKrAGSMKBnAGVSxvobbxuBpAxMYcRoCwUG5QdhMo3O3AgWoAclSOBCQ7AsdGYXc3NhGoGpXWq3GzqctgNAVYKbqRe17eiwPHfSAwUvGWkfsBziW3nN6MfNh4UjBlzZbnq0uDI6jrHa11zW3a6W9tA6EbTtIxveIqM6G9kYXANwNL7qXHiJApyqGl3BGPZNja5Yd2tOfsp1sdSCCbb7kaa0yZMmgbMxBGbL2brplAHpce+kMkTTiMDrDZiQBkHnMdwtwHeaibTSSRMrWaO+bs5etiJQglc3ZcEaWPO9JE127dlzgA5u0hy+jcbjrpR4jGBWyEWFr6AnW2g8SKQzC9JD2pIyxZY2GVWbs2ZFsGC6X7qzcrKSCdb6AegtuVazpRGxa7ZQNSiqN2npniKy1gdGUA8uHsqJAQJu1uFgOJqI8Q5699W09ra7vCohS+q+bzbfTiyWQEfKdKt4MVoKq5Y+61CF7USVl45cXRaTHMaYCEClRTrbtGomJxhOg3VKiaSypEqPFqgN9T3bqrpZSabzURNUoJGEsrkCjoqMVVGQYoZaApa11Y4KWhDZorU/lvTTCssuNwYJiRR0aLU3D4DP6aDxNZGkYtkAijqxfY8no5W8GFQ5YGXzhalYnFo7F5PPo+D7z86ShQ8nv0fB97+dJQrnl2xGnna8i5Cz5nCpDBmyllJa80g0UA6tffupTzl2PWAmUqzZggMUTk3ytbVg1vPOm+p/zzlxKVSK/ZSM5WkW2+cgagncBY99FLHIJEIUgDRBG4Edrf9c21VuXAiupdFIgRTqxz3/hsCHkUiNbrr1EfpENe19eNOriw0aTl3iZySzyR9ZMq3sVEe4ruOYc6UoU5niZiYydZLLCjDeFuNeV6Y2dIFCssi9biULyvKbMbHzoVI0XcOFUMfmgQBowEZnKsFz2eUAhrX9G4G7cTvqCwZMioi9gs37KrHKzgksZJvSaxFw2mmlO4uMCPRjGHbt9nNI99GKv6Nx+FIZAqiMDsL5sKEl2TiXb/AGoAaZJDldGjlLMTnVgI4OYvuJBqC4YZnDHKxvNOVbeCQerj9K49Kn7E2UqHVHNoodIuwOyZftAa95FKVXLo4PWWvlkJsi33pbcbDXxoZQuF2ZRe4A0OcWZuZAHiKbmyxqkUaZmJJVBcm5OjFuC3334U/wBZK/mAKO3dpRvFxkMYvyvShMkKlVPaILZbjO1t5XuPKkBGGHIUnKLm4YZjZT3cD40xJJdQliL2tdiW57+J7xwqYkJkGZ7x3GqBr9ngTyPOkYyVWJCWL8W4Rnx76AMn0jwZaNmR+0u8ZbC3d/7rGTDN2WvoL/3vbXQ9swkowYgLlylr2uTx76ws2HK3ub9/ADkTWcgITR8j7D8aYlHI2Pfu9lOTS8FsTypmSTTtLbuoQhBiHieJNQpxY1KxEuXvv/KoDG9UQwr0KFCgkKhQoUAGKAoqFMBd6MGkUqtoSoTHFNKZQabU0tTXZFxmqZI4kHKg0ZpyJ6annJ3VxZcLi/8ADdTVDZkIpLP7aSTeirLRLk37Oz+Tz6Pg+8/OkoUPJ79Hwfe/nSUK5ZdsRusXOUCkI73OXs2GW+4kb7fCqnDS2mMc0xlcAsOrBWLKxuOscdkOLWyg2F6u3589Lj41DxmBWRY1JZUjfPkTKqubEdvTXfXREsiuGeWQgq0ca2Eko+azWuCgHnlTprppRvIpKuc3WFCn7XKqsvDMgjO47u7dQngJCqQCu7Kpyxxqd5y72PC3tqHicO4ckdu5FpJGsEAGgVNwPjVgPpNkvuVM4ClgXkkzLdmVNy676j4rRyr5huypATna28yHgtiOzSca5jGdWZXtlaULmZuYy8PEVCyBTn1SArfOC3Xu9+JPfQNFkXAYAqWbMBliIC29ISX4UWJnCuRYMt8yA2WNAdAnIte+6omIZmymRWAUX6uOxMn2puIpBizoUIV1JDLGvmo4NwS28WoGPrE6WZCgUpfrnbsb+0FQc+HhT8DR+eVtxDOoLFjoCnEAioKG49GWRL9vciDiOV++nxJucur3XWS9snCy8DQAUsrMnzvZDX+ZXz3sdLtwv+FInTrAEcK40ZIo9LA7i7Def9qOIIWBVgFN1LP58nNQOF6daPMpFuqU6BUIDEKf+od4FAFdjQc7Be01rEMLxAADMn9KxvSDZwS5dtWOYsDYX5ZeIrb4+VkHYTNbTKD5vInnWN6Qx5ypltdNeydCO/vqRGSkU7+HA2tUSbFC5tv51O2vKbabj6XPuqlJoM2AmioUKBAoUKFAAoUKFAAoUKFAApV6TQpp0AsGjvSKFaLIwHlalPrTK04DXVCXNUxUNkUmnWFNEVy5MfF6Gdn8nn0fB95+dJQo/J59HwfefnSUK4ZdsZm8D03xGCxM6362Hr5s0bHcOsbzT/tXR9gdJsNjR8w4D2uYn7LDw51wrbjkYrEf4835jU1FJxF1b6ykqRXR0h2eiZJLb9D/AM0qK4/4a5t0f8oUkQEeLXrkFgJB56jmRxroGDx8U6BoJBIp1tcZh4ijkUtjMuHjDB2vcbrk2B7hTJxRkzKokUg6sQOz3eBqxZAdDYjfYjjTTprffcj8e/nVJlUQzCIxdXyByM5OpYcTc8Kai3ZWGRcxyIpu0gH1vskU32Q5y5pWzX7X8OLx5ilq3aJyZSR25SbrYfUHoimA6ykrZ4wAWzCGI66cGHKjmU3LWDMVygC3Vp4jiah2XISrFFY6ub52HMHlUqEqgsvEXAvv7zQA/wBQq/OtbPYZm9EW+qDupjEHrNFzBSLhyd/PSmIndm7eo4pw7t9HiMUynIiXYjs69lTQA1iSsKbmy3A01JJ/rWP2y+pEgHabsoPOC99aUlhmAJMhtdj5qH7Iqo2zGq/OORmtYvb+gqWJmL2nhjY3I0PZUbgO+qY1o9oxFgLEBW56E+FZ51sbUGbE0KFCgQKFChQAKFChQAKFChQAKFHahagAqOio6ADBpQNIoVoslAOg0lhRA0oGujkpqhHZPJ59Hwfe/nSUKHk9+j4fvPzpKFeZNVJlF3LsHCsSzYaAkkkkwxkkk3JJI1NJ+T2E9Vw/uI/00KFTbGGOj2E9Vw/uY/01N2RsfDxyXjghQ2tdYkU/iBRUKVsEX5w6X81f9Iov2ZNOwv8ApFChQmyiPiMHHZvm0139ldfHSkR4KPQdWnm281fhQoU7YCZMDFf+Gm76i/CiGAizA9Wl7fUX4UKFFsAxgo7n5tP9C/CnFwcdv4af6V+FHQotgI/YY8v8NP8AQvwqDjNlQMLNDEw5GNCP5ijoUWwIeI2Fhja+HgNt14Yzbw0pg9HsJ6rh/cR/po6FFskL5PYT1XD+4j/TQ+T2E9Vw/uI/00KFOxA+T2E9Vw/uI/00Pk9hPVcP7iP9NChRYA+T2E9Vw/uI/wBND5PYT1XD+4j/AE0KFFgD5PYT1XD+4j/TQ+T2E9Vw/uI/00KFFgD5PYT1XD+4j/TQ+T2E9Vw/uI/00KFFgD5PYT1XD+4j/TQ+T2E9Vw/uI/00KFFgD5PYT1XD+4j/AE0Pk9hPVcP7iP8ATQoUWAPk9hPVcP7iP9ND5PYT1XD+5j/TQoVLbAs8HhI40CxoiKL2VVVQLkk2AFt5NChQqbA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28" name="Picture 4" descr="https://encrypted-tbn2.gstatic.com/images?q=tbn:ANd9GcQLDCkUgEPHZgjRckORXlw2nxH3dnMFwpnZYji3lhehukxupnp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22130"/>
            <a:ext cx="2736304" cy="248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814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881</Words>
  <Application>Microsoft Office PowerPoint</Application>
  <PresentationFormat>Presentación en pantalla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Presentación de PowerPoint</vt:lpstr>
      <vt:lpstr>Presentación de PowerPoint</vt:lpstr>
      <vt:lpstr>¿Qué representan las llaves del reino?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LLAVES DEL REINO.</dc:title>
  <dc:creator>FAMILIA FIERRO CH</dc:creator>
  <cp:lastModifiedBy>FAMILIA FIERRO CH</cp:lastModifiedBy>
  <cp:revision>32</cp:revision>
  <dcterms:created xsi:type="dcterms:W3CDTF">2012-11-12T02:16:24Z</dcterms:created>
  <dcterms:modified xsi:type="dcterms:W3CDTF">2013-10-02T11:52:24Z</dcterms:modified>
</cp:coreProperties>
</file>